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60" r:id="rId19"/>
    <p:sldId id="275" r:id="rId20"/>
    <p:sldId id="276" r:id="rId21"/>
    <p:sldId id="261" r:id="rId22"/>
    <p:sldId id="262" r:id="rId23"/>
    <p:sldId id="295" r:id="rId24"/>
    <p:sldId id="296" r:id="rId25"/>
    <p:sldId id="297" r:id="rId26"/>
    <p:sldId id="298" r:id="rId27"/>
    <p:sldId id="263" r:id="rId28"/>
    <p:sldId id="264" r:id="rId29"/>
    <p:sldId id="269" r:id="rId30"/>
    <p:sldId id="265" r:id="rId31"/>
    <p:sldId id="266" r:id="rId32"/>
    <p:sldId id="267" r:id="rId33"/>
    <p:sldId id="268" r:id="rId34"/>
    <p:sldId id="270" r:id="rId35"/>
    <p:sldId id="271" r:id="rId36"/>
    <p:sldId id="279" r:id="rId37"/>
    <p:sldId id="280" r:id="rId38"/>
    <p:sldId id="272" r:id="rId39"/>
    <p:sldId id="273" r:id="rId40"/>
    <p:sldId id="277" r:id="rId41"/>
    <p:sldId id="274" r:id="rId42"/>
    <p:sldId id="300" r:id="rId43"/>
    <p:sldId id="27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0E0CED-1133-4EB3-83ED-498E92EC1CF3}">
          <p14:sldIdLst>
            <p14:sldId id="256"/>
            <p14:sldId id="257"/>
            <p14:sldId id="258"/>
            <p14:sldId id="259"/>
            <p14:sldId id="29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60"/>
            <p14:sldId id="275"/>
            <p14:sldId id="276"/>
            <p14:sldId id="261"/>
            <p14:sldId id="262"/>
            <p14:sldId id="295"/>
            <p14:sldId id="296"/>
            <p14:sldId id="297"/>
            <p14:sldId id="298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1"/>
            <p14:sldId id="279"/>
            <p14:sldId id="280"/>
            <p14:sldId id="272"/>
            <p14:sldId id="273"/>
            <p14:sldId id="277"/>
            <p14:sldId id="274"/>
            <p14:sldId id="30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3" autoAdjust="0"/>
    <p:restoredTop sz="94660"/>
  </p:normalViewPr>
  <p:slideViewPr>
    <p:cSldViewPr>
      <p:cViewPr varScale="1">
        <p:scale>
          <a:sx n="114" d="100"/>
          <a:sy n="114" d="100"/>
        </p:scale>
        <p:origin x="16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26899-E449-4A16-A24F-900EA2A0E75C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C5E6-816B-40D0-AD8B-8DB5824E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1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02CB-9F7C-4598-AC89-7CA0A9DAFC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DF43-B092-48E3-8D3D-EB5AEF45131D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FCC5-6BC2-4024-8B5F-0539EA6279FF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BE30-A7D2-4FA6-8B85-9ADAC087E616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B1EB-4688-4D6E-A9E6-9DBD2495352E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22CD-35A1-4310-BE66-ADC727B8C728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3051-DBD8-42E2-AD43-F68802645FC7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6F8-8337-47CB-BC02-1DA8DA79C8E8}" type="datetime1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F62-EE31-4686-9846-ECB4DD010B34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9AC1-7D46-48C3-BC34-3AF863F06296}" type="datetime1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2D33-267C-42BD-A661-0552C284299C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F9F1-86AE-4418-8D4D-14124C7FE32E}" type="datetime1">
              <a:rPr lang="en-US" smtClean="0"/>
              <a:t>8/25/2020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8CE9F4B-BAB3-49DE-8A85-F52175DF7A82}" type="datetime1">
              <a:rPr lang="en-US" smtClean="0"/>
              <a:t>8/25/2020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268" y="381000"/>
            <a:ext cx="8133932" cy="1470025"/>
          </a:xfrm>
        </p:spPr>
        <p:txBody>
          <a:bodyPr>
            <a:normAutofit/>
          </a:bodyPr>
          <a:lstStyle/>
          <a:p>
            <a:r>
              <a:rPr lang="el-GR" sz="4000" dirty="0"/>
              <a:t>Προγραμματισμός και Συστήματα στον Παγκόσμιο ιστό</a:t>
            </a:r>
            <a:endParaRPr lang="en-US" sz="4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66800" y="3429000"/>
            <a:ext cx="6400800" cy="838200"/>
          </a:xfrm>
        </p:spPr>
        <p:txBody>
          <a:bodyPr>
            <a:norm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                          Μέλη Ομάδας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49580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Όνομα                                                                                                                       ΑΜ</a:t>
            </a:r>
          </a:p>
          <a:p>
            <a:r>
              <a:rPr lang="el-GR" dirty="0"/>
              <a:t>Αδαμόπουλος Κωνσταντίνος                                                                                236270</a:t>
            </a:r>
          </a:p>
          <a:p>
            <a:r>
              <a:rPr lang="el-GR" dirty="0"/>
              <a:t>Αντωνάκος Μιχαήλ                                                                                                 235992</a:t>
            </a:r>
          </a:p>
          <a:p>
            <a:r>
              <a:rPr lang="el-GR" dirty="0"/>
              <a:t>Καϊσούδης Φώτιος                                                                                                 236062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081893"/>
            <a:ext cx="7772400" cy="108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dirty="0">
                <a:latin typeface="+mn-lt"/>
              </a:rPr>
              <a:t>Εργαστηριακή άσκηση 2019-2020</a:t>
            </a:r>
            <a:endParaRPr lang="en-US" sz="3200" dirty="0">
              <a:latin typeface="+mn-lt"/>
            </a:endParaRPr>
          </a:p>
          <a:p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37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6EE0-32F7-450B-BFC9-8012411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1.5-Πίνακας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66BC-9A5C-4E34-B43D-74967310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" r="1" b="7718"/>
          <a:stretch/>
        </p:blipFill>
        <p:spPr>
          <a:xfrm>
            <a:off x="381000" y="1841955"/>
            <a:ext cx="789384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9104-2FE9-4F1A-9EE3-D18F19E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1.6-Πίνακας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23711-D7EC-4346-B585-E4A9018DE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4" r="7707"/>
          <a:stretch/>
        </p:blipFill>
        <p:spPr>
          <a:xfrm>
            <a:off x="457200" y="1847397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8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EEFA-5F4C-4F06-94AC-5329EE3D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1.1-Γράφημα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8E449-57C7-400D-A8EA-28B0FC69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81" y="1825626"/>
            <a:ext cx="590679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D8C-E4D0-49FB-9D30-7F6509AC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1.2-Γράφημα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F4BE3-0D07-4300-876B-26640B63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5626"/>
            <a:ext cx="6592937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F3A1-CB77-46A3-B61F-3BAFC03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1.3-Γράφημα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67E2C-7DE2-40B0-A421-D5D13D59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8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81DA-7FB0-4973-82AC-A174179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1.4-Γράφημα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3923F-866B-48EC-8DE5-0C01F879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72887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4F8-14D0-4E3E-B9F6-47B17C386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1.5-Γράφημα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E022-9784-4146-8F3B-88C06601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14740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EB75-B5D1-4464-A7A5-B8C82DBF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1.6-Γράφημα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1D403-2EB3-4D58-9D08-1B5A5ECD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5626"/>
            <a:ext cx="655980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5293"/>
            <a:ext cx="7620000" cy="372630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102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διαχειρηστής επιλέγει από τα κριτήρια που φαίνονται στην παραπάνω εικόνα,επιλέγει υποβολή και το σύστημα εμφανίζει τα στοιχεία σε μορφή </a:t>
            </a:r>
            <a:r>
              <a:rPr lang="en-US" dirty="0" err="1"/>
              <a:t>heatmap</a:t>
            </a:r>
            <a:r>
              <a:rPr lang="en-US" dirty="0"/>
              <a:t>.</a:t>
            </a:r>
            <a:r>
              <a:rPr lang="el-GR" dirty="0"/>
              <a:t>Επίσης</a:t>
            </a:r>
            <a:r>
              <a:rPr lang="en-US" dirty="0"/>
              <a:t>,</a:t>
            </a:r>
            <a:r>
              <a:rPr lang="el-GR" dirty="0"/>
              <a:t> επιλέγοντας το γκρι κουμπί επιστρέφει στο </a:t>
            </a:r>
            <a:r>
              <a:rPr lang="en-US" dirty="0"/>
              <a:t>dashboard.</a:t>
            </a:r>
          </a:p>
        </p:txBody>
      </p:sp>
    </p:spTree>
    <p:extLst>
      <p:ext uri="{BB962C8B-B14F-4D97-AF65-F5344CB8AC3E}">
        <p14:creationId xmlns:p14="http://schemas.microsoft.com/office/powerpoint/2010/main" val="40604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7620000" cy="3682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86400"/>
            <a:ext cx="719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διαχειρηστής επιλέξει κριτήρια για τα οποία δεν υπάρχουν δεδομένα</a:t>
            </a:r>
          </a:p>
          <a:p>
            <a:r>
              <a:rPr lang="el-GR" dirty="0"/>
              <a:t>τότε ενημερώνεται με το παραπάνω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</a:t>
            </a:r>
            <a:r>
              <a:rPr lang="en-US" dirty="0"/>
              <a:t>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Όλες οι απαιτήσεις έχουν υλοποιηθεί σύμφωνα με τις προδιαγραφές της εκφώνησης.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4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334000"/>
            <a:ext cx="752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διαχειρηστής δεν επιλέξει κάποιο από τα κριτήρια τότε ενημερώνεται με</a:t>
            </a:r>
          </a:p>
          <a:p>
            <a:r>
              <a:rPr lang="el-GR" dirty="0"/>
              <a:t>το παραπάνω μήνυμα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0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620000" cy="3676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5334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διαχειρηστής επιλέγει διαγραφή δεδομένων, το σύστημα εμφανίζει το παράθυρο επιβεβαίωσης.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7800"/>
            <a:ext cx="7904207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399"/>
            <a:ext cx="815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Εφόσον ο διαχειρηστής επιλέξει οκ, το σύστημα θα τον ενημερώσει με μήνυμα όταν</a:t>
            </a:r>
          </a:p>
          <a:p>
            <a:r>
              <a:rPr lang="el-GR" dirty="0"/>
              <a:t>ολοκληρωθεί η διαγραφή των στοιχείων από την ΒΔ.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CB86-55FC-4F67-B004-047DB9DC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6" y="76200"/>
            <a:ext cx="7620000" cy="1143000"/>
          </a:xfrm>
        </p:spPr>
        <p:txBody>
          <a:bodyPr/>
          <a:lstStyle/>
          <a:p>
            <a:r>
              <a:rPr lang="el-GR" dirty="0"/>
              <a:t>Διαχειρηστής-Λειτουργία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54962-9E4F-4595-BB77-D77E0E81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6" y="1219200"/>
            <a:ext cx="7612844" cy="432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85" y="5611228"/>
            <a:ext cx="80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Διαχειρηστής διάλεγει το τύπο αρχείου που επιθυμεί(</a:t>
            </a:r>
            <a:r>
              <a:rPr lang="en-US" dirty="0"/>
              <a:t>CSV,JSON,XML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το σύστημα τον ενημερώνει όταν τελειώσει την εξαγωγή με το παραπάνω μήνυμα.Αν δεν υπάρχουν δεδομένα για τα κριτήρια που διάλεξε εμφανίζεται το μήνυμα που παρουσιάζεται στην διαφάνεια 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4-</a:t>
            </a:r>
            <a:r>
              <a:rPr lang="en-US" dirty="0"/>
              <a:t>CSV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3" y="1676400"/>
            <a:ext cx="7802337" cy="49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4</a:t>
            </a:r>
            <a:r>
              <a:rPr lang="en-US" dirty="0"/>
              <a:t>-JSON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" y="1627414"/>
            <a:ext cx="5976938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5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4</a:t>
            </a:r>
            <a:r>
              <a:rPr lang="en-US" dirty="0"/>
              <a:t>-XML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6353175" cy="51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7620000" cy="3673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772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Ο χρήστης επιλέγει </a:t>
            </a:r>
            <a:r>
              <a:rPr lang="en-US" dirty="0"/>
              <a:t>register </a:t>
            </a:r>
            <a:r>
              <a:rPr lang="el-GR" dirty="0"/>
              <a:t>αν θέλει να εγγραφτεί ή </a:t>
            </a:r>
            <a:r>
              <a:rPr lang="en-US" dirty="0"/>
              <a:t>login </a:t>
            </a:r>
            <a:r>
              <a:rPr lang="el-GR" dirty="0"/>
              <a:t>αν θέλει να συνδεθεί.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769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540829"/>
            <a:ext cx="802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login </a:t>
            </a:r>
            <a:r>
              <a:rPr lang="el-GR" dirty="0"/>
              <a:t>τότε θα εμφανιστεί η φόρμα για να εισάγει τα στοιχεία</a:t>
            </a:r>
          </a:p>
          <a:p>
            <a:r>
              <a:rPr lang="el-GR" dirty="0"/>
              <a:t>σύνδεσης του.Επίσης,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3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708532"/>
          </a:xfrm>
        </p:spPr>
      </p:pic>
      <p:sp>
        <p:nvSpPr>
          <p:cNvPr id="10" name="TextBox 9"/>
          <p:cNvSpPr txBox="1"/>
          <p:nvPr/>
        </p:nvSpPr>
        <p:spPr>
          <a:xfrm>
            <a:off x="381000" y="5257800"/>
            <a:ext cx="7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δεν είσαγει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7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Συνεισφορά Μελών Ομάδας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0000" lnSpcReduction="20000"/>
          </a:bodyPr>
          <a:lstStyle/>
          <a:p>
            <a:r>
              <a:rPr lang="el-GR" sz="3700" dirty="0"/>
              <a:t>Αδαμόπουλος Κώνσταντίνος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 – 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 – Χρήστης 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d_analysis.html</a:t>
            </a:r>
          </a:p>
          <a:p>
            <a:pPr lvl="2"/>
            <a:r>
              <a:rPr lang="en-US" sz="3700" dirty="0"/>
              <a:t>import.html</a:t>
            </a:r>
            <a:endParaRPr lang="el-GR" sz="3700" dirty="0"/>
          </a:p>
          <a:p>
            <a:r>
              <a:rPr lang="el-GR" sz="3700" dirty="0"/>
              <a:t>Αντωνάκος Μιχαήλ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2-Διαχειρηστής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3-Διαχειρηστής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admin.html</a:t>
            </a:r>
          </a:p>
          <a:p>
            <a:pPr lvl="2"/>
            <a:r>
              <a:rPr lang="en-US" sz="3700" dirty="0"/>
              <a:t>user.html</a:t>
            </a:r>
            <a:endParaRPr lang="el-GR" sz="3700" dirty="0"/>
          </a:p>
          <a:p>
            <a:r>
              <a:rPr lang="el-GR" sz="3700" dirty="0"/>
              <a:t>Καϊσούδης Φώτιος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1-Διαχειρηστής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4-Διαχειρηστής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index.html</a:t>
            </a:r>
          </a:p>
          <a:p>
            <a:pPr lvl="2"/>
            <a:r>
              <a:rPr lang="en-US" sz="3700" dirty="0"/>
              <a:t>dashboard.html</a:t>
            </a:r>
          </a:p>
          <a:p>
            <a:pPr marL="0" indent="0">
              <a:buNone/>
            </a:pPr>
            <a:endParaRPr lang="el-GR" sz="4500" dirty="0"/>
          </a:p>
          <a:p>
            <a:pPr lvl="1"/>
            <a:endParaRPr lang="el-GR" dirty="0"/>
          </a:p>
          <a:p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85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450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562600"/>
            <a:ext cx="743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80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257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register </a:t>
            </a:r>
            <a:r>
              <a:rPr lang="el-GR" dirty="0"/>
              <a:t>τότε θα εμφανιστεί η φόρμα εγγραφής.Επίσης,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9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8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7620000" cy="36690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5345570"/>
            <a:ext cx="811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μορφή κωδικού τότε εμφανίζεται το παραπάνω μήνυμα.</a:t>
            </a:r>
          </a:p>
          <a:p>
            <a:r>
              <a:rPr lang="el-GR" dirty="0"/>
              <a:t>Σημείωση</a:t>
            </a:r>
            <a:r>
              <a:rPr lang="en-US" dirty="0"/>
              <a:t>:</a:t>
            </a:r>
          </a:p>
          <a:p>
            <a:r>
              <a:rPr lang="en-US" dirty="0"/>
              <a:t>To </a:t>
            </a:r>
            <a:r>
              <a:rPr lang="el-GR" dirty="0"/>
              <a:t>ίδιο ισχύει και για το </a:t>
            </a:r>
            <a:r>
              <a:rPr lang="en-US" dirty="0"/>
              <a:t>username</a:t>
            </a:r>
            <a:r>
              <a:rPr lang="el-GR" dirty="0"/>
              <a:t>.Θα πρέπει να υπάρχει ένα κένο στο </a:t>
            </a:r>
            <a:r>
              <a:rPr lang="en-US" dirty="0"/>
              <a:t>username.</a:t>
            </a:r>
          </a:p>
        </p:txBody>
      </p:sp>
    </p:spTree>
    <p:extLst>
      <p:ext uri="{BB962C8B-B14F-4D97-AF65-F5344CB8AC3E}">
        <p14:creationId xmlns:p14="http://schemas.microsoft.com/office/powerpoint/2010/main" val="62420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967542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261889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χρήστης εφόσον συνδεθεί με επιτυχία, το σύστημα θα εμφανίσει την οθόνη</a:t>
            </a:r>
          </a:p>
          <a:p>
            <a:r>
              <a:rPr lang="el-GR" dirty="0"/>
              <a:t>απεικόνησης των στοιχείων του.Για την ανάλυση στοιχείων και το </a:t>
            </a:r>
            <a:r>
              <a:rPr lang="en-US" dirty="0"/>
              <a:t>upload </a:t>
            </a:r>
            <a:r>
              <a:rPr lang="el-GR" dirty="0"/>
              <a:t>δεδομένων</a:t>
            </a:r>
          </a:p>
          <a:p>
            <a:r>
              <a:rPr lang="el-GR" dirty="0"/>
              <a:t>επιλέγει τα αντίστοιχα κουμπιά και για να αποσυνδεθεί επίλεγει το </a:t>
            </a:r>
            <a:r>
              <a:rPr lang="en-US" dirty="0"/>
              <a:t>Log out.</a:t>
            </a:r>
            <a:r>
              <a:rPr lang="el-GR" dirty="0"/>
              <a:t>Στ</a:t>
            </a:r>
            <a:r>
              <a:rPr lang="en-US" dirty="0"/>
              <a:t>o leaderboard o </a:t>
            </a:r>
            <a:r>
              <a:rPr lang="el-GR" dirty="0"/>
              <a:t>συνδεδεμένος χρήστης είναι </a:t>
            </a:r>
            <a:r>
              <a:rPr lang="en-US" dirty="0"/>
              <a:t>highlighted </a:t>
            </a:r>
            <a:r>
              <a:rPr lang="el-GR" dirty="0"/>
              <a:t>με γκρι χρώμα.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4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F1442EF-C187-4F79-BDFD-F479C678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020762"/>
          </a:xfrm>
        </p:spPr>
        <p:txBody>
          <a:bodyPr/>
          <a:lstStyle/>
          <a:p>
            <a:r>
              <a:rPr lang="en-US" dirty="0" err="1"/>
              <a:t>Χρήστη</a:t>
            </a:r>
            <a:r>
              <a:rPr lang="el-GR" dirty="0"/>
              <a:t>ς-</a:t>
            </a:r>
            <a:r>
              <a:rPr lang="en-US" dirty="0" err="1"/>
              <a:t>Λειτουργί</a:t>
            </a:r>
            <a:r>
              <a:rPr lang="en-US" dirty="0"/>
              <a:t>α 3</a:t>
            </a:r>
            <a:endParaRPr lang="el-GR" dirty="0"/>
          </a:p>
        </p:txBody>
      </p:sp>
      <p:pic>
        <p:nvPicPr>
          <p:cNvPr id="9" name="Θέση περιεχομένου 8" descr="heatmap&#10;">
            <a:extLst>
              <a:ext uri="{FF2B5EF4-FFF2-40B4-BE49-F238E27FC236}">
                <a16:creationId xmlns:a16="http://schemas.microsoft.com/office/drawing/2014/main" id="{3ED53637-DFF1-4122-9561-A6EDCEA327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43000"/>
            <a:ext cx="7886700" cy="40385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FD439-7739-422D-A222-AF9AC11BB1A0}"/>
              </a:ext>
            </a:extLst>
          </p:cNvPr>
          <p:cNvSpPr txBox="1"/>
          <p:nvPr/>
        </p:nvSpPr>
        <p:spPr>
          <a:xfrm>
            <a:off x="381000" y="541060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 του </a:t>
            </a:r>
            <a:r>
              <a:rPr lang="en-US" dirty="0" err="1"/>
              <a:t>Heatmap</a:t>
            </a:r>
            <a:r>
              <a:rPr lang="el-GR" dirty="0"/>
              <a:t> βάση των τιμών των πεδίων  Έτος και Μήνας που έχει ορίσει ο χρήστης.Επίσης, αν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pic>
        <p:nvPicPr>
          <p:cNvPr id="5" name="Θέση περιεχομένου 4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8AFDC13-3049-436F-98AD-166955A0C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2658"/>
            <a:ext cx="7696200" cy="5034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33400" y="617696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επιλέξει καμία τιμή από τα πεδία Έτος, Μήνας εμφανίζεται το παραπάνω μήνυμα.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41564" y="5562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κριτήρια για τα οποία δεν υπάρχουν δεδομένα</a:t>
            </a:r>
          </a:p>
          <a:p>
            <a:r>
              <a:rPr lang="el-GR" dirty="0"/>
              <a:t>εμφανίζεται το παραπάνω μήνυμα.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374721"/>
            <a:ext cx="7773502" cy="395615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0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ED523C-4350-4A95-938F-39E1F0BB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3</a:t>
            </a:r>
          </a:p>
        </p:txBody>
      </p:sp>
      <p:pic>
        <p:nvPicPr>
          <p:cNvPr id="5" name="Θέση περιεχομένου 4" descr="Εικόνα που περιέχει οθόνη, στιγμιότυπο οθόνης, ηλεκτρονικές συσκευές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BA110A8E-6588-46C2-9C14-81069778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7886700" cy="2924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3C81C-9F6A-4C57-AF9F-4148D17A7071}"/>
              </a:ext>
            </a:extLst>
          </p:cNvPr>
          <p:cNvSpPr txBox="1"/>
          <p:nvPr/>
        </p:nvSpPr>
        <p:spPr>
          <a:xfrm>
            <a:off x="228600" y="4714762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Πίνακας ο οποίος δείχνει το ποσοστό των εγγραφών, την ώρα και ημέρα με τις περισσότερες εγγραφές ανά τύπο δραστηριότητας και με βάση των τιμών των πεδίων  Έτος και Μήνας που έχει ορίσει ο χρήστης.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2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E294A07-E198-4BD9-98A8-0AADAFA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66" y="161926"/>
            <a:ext cx="7886700" cy="820519"/>
          </a:xfrm>
        </p:spPr>
        <p:txBody>
          <a:bodyPr>
            <a:normAutofit fontScale="90000"/>
          </a:bodyPr>
          <a:lstStyle/>
          <a:p>
            <a:r>
              <a:rPr lang="el-GR" sz="3600" dirty="0"/>
              <a:t>Χρήστης-Λειτουργία 3</a:t>
            </a:r>
            <a:br>
              <a:rPr lang="el-GR" sz="4000" dirty="0"/>
            </a:br>
            <a:r>
              <a:rPr lang="el-GR" sz="1200" dirty="0"/>
              <a:t>Σημείωση</a:t>
            </a:r>
            <a:r>
              <a:rPr lang="en-US" sz="1200" dirty="0"/>
              <a:t>:</a:t>
            </a:r>
            <a:r>
              <a:rPr lang="el-GR" sz="1200" dirty="0"/>
              <a:t> Τα παρακάτω διαγράμματα έχουν παραχθεί βάση των τιμών των πεδίων  Έτος και Μήνας που έχει επιλέξει ο χρήστης.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ADCB826-AEE4-4616-8805-1062D52502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046214" y="1152554"/>
            <a:ext cx="3051572" cy="2712790"/>
            <a:chOff x="1127125" y="457200"/>
            <a:chExt cx="4068763" cy="2870200"/>
          </a:xfrm>
        </p:grpSpPr>
        <p:pic>
          <p:nvPicPr>
            <p:cNvPr id="5" name="Εικόνα 4" descr="pCapture">
              <a:extLst>
                <a:ext uri="{FF2B5EF4-FFF2-40B4-BE49-F238E27FC236}">
                  <a16:creationId xmlns:a16="http://schemas.microsoft.com/office/drawing/2014/main" id="{A0F146C0-A280-447D-93E6-F8E954EEDD1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25" y="457200"/>
              <a:ext cx="4068763" cy="2514600"/>
            </a:xfrm>
            <a:prstGeom prst="rect">
              <a:avLst/>
            </a:prstGeom>
          </p:spPr>
        </p:pic>
        <p:sp>
          <p:nvSpPr>
            <p:cNvPr id="6" name="Ορθογώνιο 5">
              <a:extLst>
                <a:ext uri="{FF2B5EF4-FFF2-40B4-BE49-F238E27FC236}">
                  <a16:creationId xmlns:a16="http://schemas.microsoft.com/office/drawing/2014/main" id="{2CCFB18D-5FE7-44CE-AB00-B8566AE252D1}"/>
                </a:ext>
              </a:extLst>
            </p:cNvPr>
            <p:cNvSpPr/>
            <p:nvPr/>
          </p:nvSpPr>
          <p:spPr>
            <a:xfrm>
              <a:off x="1127125" y="2984500"/>
              <a:ext cx="4068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55000" lnSpcReduction="20000"/>
            </a:bodyPr>
            <a:lstStyle/>
            <a:p>
              <a:pPr algn="ctr"/>
              <a:r>
                <a:rPr lang="el-GR" sz="1600" dirty="0"/>
                <a:t>Διάγραμμα Πίτα για το ποσοστό των εγγραφών ανά τύπο δραστηριότητας</a:t>
              </a:r>
            </a:p>
          </p:txBody>
        </p:sp>
      </p:grpSp>
      <p:grpSp>
        <p:nvGrpSpPr>
          <p:cNvPr id="7" name="Ομάδα 6">
            <a:extLst>
              <a:ext uri="{FF2B5EF4-FFF2-40B4-BE49-F238E27FC236}">
                <a16:creationId xmlns:a16="http://schemas.microsoft.com/office/drawing/2014/main" id="{C22822FD-2663-4EC6-A238-0BF0340C02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983060" y="3865344"/>
            <a:ext cx="3287163" cy="2870200"/>
            <a:chOff x="6600825" y="457200"/>
            <a:chExt cx="4856163" cy="2870200"/>
          </a:xfrm>
        </p:grpSpPr>
        <p:pic>
          <p:nvPicPr>
            <p:cNvPr id="8" name="Εικόνα 7" descr="bCapture">
              <a:extLst>
                <a:ext uri="{FF2B5EF4-FFF2-40B4-BE49-F238E27FC236}">
                  <a16:creationId xmlns:a16="http://schemas.microsoft.com/office/drawing/2014/main" id="{1117F292-FA81-431F-9FBB-30A7E85FA85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25" y="457200"/>
              <a:ext cx="4856163" cy="2514600"/>
            </a:xfrm>
            <a:prstGeom prst="rect">
              <a:avLst/>
            </a:prstGeom>
          </p:spPr>
        </p:pic>
        <p:sp>
          <p:nvSpPr>
            <p:cNvPr id="9" name="Ορθογώνιο 8">
              <a:extLst>
                <a:ext uri="{FF2B5EF4-FFF2-40B4-BE49-F238E27FC236}">
                  <a16:creationId xmlns:a16="http://schemas.microsoft.com/office/drawing/2014/main" id="{065F3743-58C2-495F-9F02-7CE2FFA24A36}"/>
                </a:ext>
              </a:extLst>
            </p:cNvPr>
            <p:cNvSpPr/>
            <p:nvPr/>
          </p:nvSpPr>
          <p:spPr>
            <a:xfrm>
              <a:off x="6600825" y="2984500"/>
              <a:ext cx="4856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μπάρας για την ώρα με τις περισσότερες εγγραφές ανά τύπο δραστηριότητας</a:t>
              </a:r>
            </a:p>
            <a:p>
              <a:pPr algn="ctr"/>
              <a:endParaRPr lang="el-GR" sz="1600" dirty="0"/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33E4573-B85E-48D3-893E-290BC38BE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8649" y="3865344"/>
            <a:ext cx="3391775" cy="2870200"/>
            <a:chOff x="701675" y="3543300"/>
            <a:chExt cx="4919663" cy="2870200"/>
          </a:xfrm>
        </p:grpSpPr>
        <p:pic>
          <p:nvPicPr>
            <p:cNvPr id="11" name="Εικόνα 10" descr="lCapture">
              <a:extLst>
                <a:ext uri="{FF2B5EF4-FFF2-40B4-BE49-F238E27FC236}">
                  <a16:creationId xmlns:a16="http://schemas.microsoft.com/office/drawing/2014/main" id="{5C208962-E2C8-4B58-B5DA-E64945E2F12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5" y="3543300"/>
              <a:ext cx="4919663" cy="2514600"/>
            </a:xfrm>
            <a:prstGeom prst="rect">
              <a:avLst/>
            </a:prstGeom>
          </p:spPr>
        </p:pic>
        <p:sp>
          <p:nvSpPr>
            <p:cNvPr id="12" name="Ορθογώνιο 11">
              <a:extLst>
                <a:ext uri="{FF2B5EF4-FFF2-40B4-BE49-F238E27FC236}">
                  <a16:creationId xmlns:a16="http://schemas.microsoft.com/office/drawing/2014/main" id="{A83EC4AB-80D4-4CCE-9F40-9BD359A3541C}"/>
                </a:ext>
              </a:extLst>
            </p:cNvPr>
            <p:cNvSpPr/>
            <p:nvPr/>
          </p:nvSpPr>
          <p:spPr>
            <a:xfrm>
              <a:off x="701675" y="6070600"/>
              <a:ext cx="4919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γραμμής για την ημέρα με τις περισσότερες εγγραφές ανά τύπο δραστηριότητας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</a:t>
            </a:r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Leaflet.js</a:t>
            </a:r>
          </a:p>
          <a:p>
            <a:r>
              <a:rPr lang="en-US" dirty="0"/>
              <a:t>Leaflet-heatmap.js</a:t>
            </a:r>
          </a:p>
          <a:p>
            <a:r>
              <a:rPr lang="en-US" dirty="0"/>
              <a:t>Chart.js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PHP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7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031DD3-1E10-49E9-B7BE-2E0EC093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28600"/>
            <a:ext cx="7886700" cy="893224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DCFBC-23BF-4DD0-AA54-E047DDBAD872}"/>
              </a:ext>
            </a:extLst>
          </p:cNvPr>
          <p:cNvSpPr txBox="1"/>
          <p:nvPr/>
        </p:nvSpPr>
        <p:spPr>
          <a:xfrm>
            <a:off x="1066800" y="5388182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το πλήκτρο «Επέλεξε </a:t>
            </a:r>
            <a:r>
              <a:rPr lang="el-GR" dirty="0" err="1"/>
              <a:t>αρχείο».Αν</a:t>
            </a:r>
            <a:r>
              <a:rPr lang="el-GR" dirty="0"/>
              <a:t>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9635"/>
          </a:xfrm>
        </p:spPr>
      </p:pic>
    </p:spTree>
    <p:extLst>
      <p:ext uri="{BB962C8B-B14F-4D97-AF65-F5344CB8AC3E}">
        <p14:creationId xmlns:p14="http://schemas.microsoft.com/office/powerpoint/2010/main" val="186192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BFEDDD-9192-44A8-BBF1-B8F7EC70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0670"/>
            <a:ext cx="7886700" cy="729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l-GR" dirty="0"/>
              <a:t>Χρήστης-Λειτουργία 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A07B8-D6FF-4B3A-8A0C-F749BB505001}"/>
              </a:ext>
            </a:extLst>
          </p:cNvPr>
          <p:cNvSpPr txBox="1"/>
          <p:nvPr/>
        </p:nvSpPr>
        <p:spPr>
          <a:xfrm>
            <a:off x="304800" y="5486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ποιες περιοχές δεν θέλει να εισάγει(κόκκινα ορθογώνια) με </a:t>
            </a:r>
            <a:r>
              <a:rPr lang="en-US" dirty="0"/>
              <a:t>click and drag </a:t>
            </a:r>
            <a:r>
              <a:rPr lang="el-GR" dirty="0"/>
              <a:t>και επιλέγει «Υποβολή»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43000"/>
            <a:ext cx="7932522" cy="4038600"/>
          </a:xfrm>
        </p:spPr>
      </p:pic>
    </p:spTree>
    <p:extLst>
      <p:ext uri="{BB962C8B-B14F-4D97-AF65-F5344CB8AC3E}">
        <p14:creationId xmlns:p14="http://schemas.microsoft.com/office/powerpoint/2010/main" val="420468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96407A-5D4C-465A-86C7-8CD05BD5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Χρήστη</a:t>
            </a:r>
            <a:r>
              <a:rPr lang="el-GR" sz="4800" dirty="0"/>
              <a:t>ς-</a:t>
            </a:r>
            <a:r>
              <a:rPr lang="en-US" sz="4800" dirty="0"/>
              <a:t> </a:t>
            </a:r>
            <a:r>
              <a:rPr lang="en-US" sz="4800" dirty="0" err="1"/>
              <a:t>Λειτουργί</a:t>
            </a:r>
            <a:r>
              <a:rPr lang="en-US" sz="4800" dirty="0"/>
              <a:t>α 4 </a:t>
            </a:r>
            <a:endParaRPr lang="el-GR" dirty="0"/>
          </a:p>
        </p:txBody>
      </p:sp>
      <p:pic>
        <p:nvPicPr>
          <p:cNvPr id="6" name="Θέση περιεχομένου 5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FEF5C40-0C2E-4EB6-AAF0-666C8FDA0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7624"/>
          </a:xfr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5B55472-3C1A-40E0-8AB2-9183D440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3B6B1-D238-42FC-8388-53A301DF2FD2}"/>
              </a:ext>
            </a:extLst>
          </p:cNvPr>
          <p:cNvSpPr txBox="1"/>
          <p:nvPr/>
        </p:nvSpPr>
        <p:spPr>
          <a:xfrm>
            <a:off x="1752600" y="5153024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«Υποβολή» και τα δεδομένα που έχει εισάγει ο χρήστης ανέβουν επιτυχώς στην Βάση Δεδομένων. </a:t>
            </a:r>
          </a:p>
        </p:txBody>
      </p:sp>
    </p:spTree>
    <p:extLst>
      <p:ext uri="{BB962C8B-B14F-4D97-AF65-F5344CB8AC3E}">
        <p14:creationId xmlns:p14="http://schemas.microsoft.com/office/powerpoint/2010/main" val="940313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619F7E-BAAB-406D-B085-AFC4E94A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1316-76A2-4275-BC12-F2A81F4A425F}"/>
              </a:ext>
            </a:extLst>
          </p:cNvPr>
          <p:cNvSpPr txBox="1"/>
          <p:nvPr/>
        </p:nvSpPr>
        <p:spPr>
          <a:xfrm>
            <a:off x="762000" y="5628597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πατήσει το πλήκτρο «Υποβολή»</a:t>
            </a:r>
            <a:r>
              <a:rPr lang="en-US" dirty="0"/>
              <a:t> </a:t>
            </a:r>
            <a:r>
              <a:rPr lang="el-GR" dirty="0"/>
              <a:t>χωρίς να έχει εισάγει ένα αρχείο δεδομένων εμφανίζεται το παραπάνω μήνυμα.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7620000" cy="38636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2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l-GR" dirty="0"/>
              <a:t>Διαχειρηστής-Λειτουργία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219200"/>
            <a:ext cx="7620000" cy="3716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743" y="50292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Εφόσον ο διαχειρηστής συνδεθεί το σύστημα θα εμφανίσει το </a:t>
            </a:r>
            <a:r>
              <a:rPr lang="en-US" dirty="0"/>
              <a:t>dashboard.</a:t>
            </a:r>
            <a:r>
              <a:rPr lang="el-GR" dirty="0"/>
              <a:t>Επιλέγοντας τα κουμπιά </a:t>
            </a:r>
            <a:r>
              <a:rPr lang="en-US" dirty="0"/>
              <a:t>charts </a:t>
            </a:r>
            <a:r>
              <a:rPr lang="el-GR" dirty="0"/>
              <a:t>ή </a:t>
            </a:r>
            <a:r>
              <a:rPr lang="en-US" dirty="0"/>
              <a:t>tables</a:t>
            </a:r>
            <a:r>
              <a:rPr lang="el-GR" dirty="0"/>
              <a:t> εμφανίζονται μόνο γραφήματα ή πίνακες αντίστοιχα.Αν ο διαχειρηστής επιλέξει λειτουργίες διαχειρηστή το σύστημα θα εμφανίσει την οθόνη που παρουσιάζεται στις λειτουργίες 2,3,4 του διαχειρηστή.</a:t>
            </a:r>
            <a:r>
              <a:rPr lang="en-US" dirty="0"/>
              <a:t> </a:t>
            </a:r>
            <a:r>
              <a:rPr lang="el-GR" dirty="0"/>
              <a:t>Παρακάτω δίνονται κάθε πίνακας και γράφημα χωριστά.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3B10-260F-483A-AFBC-8EFC0E2B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1.1-Πίνακας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C74-ACAB-4410-B11E-9B0CB296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9" r="6778" b="-1"/>
          <a:stretch/>
        </p:blipFill>
        <p:spPr>
          <a:xfrm>
            <a:off x="228600" y="1812019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F181-2B6A-4C82-B027-A8FBA6D4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1.2-Πίνακας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705A6-8B4D-43A0-85C4-2BA45236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0493"/>
            <a:ext cx="8077200" cy="213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A7B-2CAC-46A3-A934-E7FA5C1C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1.3-Πίνακας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29B74-E76E-4FFA-9B78-EC6A8524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" r="1" b="6903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3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4087-80E5-4990-BB3A-F24DA902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1.4-Πίνακας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3FB16-246E-4A1E-B82B-F0F606FE6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7" r="3530" b="1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75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260</TotalTime>
  <Words>939</Words>
  <Application>Microsoft Office PowerPoint</Application>
  <PresentationFormat>Προβολή στην οθόνη (4:3)</PresentationFormat>
  <Paragraphs>164</Paragraphs>
  <Slides>43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43</vt:i4>
      </vt:variant>
    </vt:vector>
  </HeadingPairs>
  <TitlesOfParts>
    <vt:vector size="47" baseType="lpstr">
      <vt:lpstr>Arial</vt:lpstr>
      <vt:lpstr>Calibri</vt:lpstr>
      <vt:lpstr>Cambria</vt:lpstr>
      <vt:lpstr>Adjacency</vt:lpstr>
      <vt:lpstr>Προγραμματισμός και Συστήματα στον Παγκόσμιο ιστό</vt:lpstr>
      <vt:lpstr>Απαιτήσεις Project</vt:lpstr>
      <vt:lpstr>Συνεισφορά Μελών Ομάδας</vt:lpstr>
      <vt:lpstr>Τεχνολογίες Project</vt:lpstr>
      <vt:lpstr>Διαχειρηστής-Λειτουργία 1</vt:lpstr>
      <vt:lpstr>Διαχειρηστής-Λειτουργία 1.1-Πίνακας</vt:lpstr>
      <vt:lpstr>Διαχειρηστής-Λειτουργία 1.2-Πίνακας</vt:lpstr>
      <vt:lpstr>Διαχειρηστής-Λειτουργία 1.3-Πίνακας</vt:lpstr>
      <vt:lpstr>Διαχειρηστής-Λειτουργία 1.4-Πίνακας</vt:lpstr>
      <vt:lpstr>Διαχειρηστής-Λειτουργία 1.5-Πίνακας</vt:lpstr>
      <vt:lpstr>Διαχειρηστής-Λειτουργία 1.6-Πίνακας</vt:lpstr>
      <vt:lpstr>Διαχειρηστής-Λειτουργία 1.1-Γράφημα</vt:lpstr>
      <vt:lpstr>Διαχειρηστής-Λειτουργία 1.2-Γράφημα</vt:lpstr>
      <vt:lpstr>Διαχειρηστής-Λειτουργία 1.3-Γράφημα</vt:lpstr>
      <vt:lpstr>Διαχειρηστής-Λειτουργία 1.4-Γράφημα</vt:lpstr>
      <vt:lpstr>Διαχειρηστής-Λειτουργία 1.5-Γράφημα</vt:lpstr>
      <vt:lpstr>Διαχειρηστής-Λειτουργία 1.6-Γράφημα</vt:lpstr>
      <vt:lpstr>Διαχειρηστής-Λειτουργία 2</vt:lpstr>
      <vt:lpstr>Διαχειρηστής-Λειτουργία 2</vt:lpstr>
      <vt:lpstr>Διαχειρηστής-Λειτουργία 2</vt:lpstr>
      <vt:lpstr>Διαχειρηστής-Λειτουργία 3</vt:lpstr>
      <vt:lpstr>Διαχειρηστής-Λειτουργία 3</vt:lpstr>
      <vt:lpstr>Διαχειρηστής-Λειτουργία 4</vt:lpstr>
      <vt:lpstr>Διαχειρηστής-Λειτουργία 4-CSV export</vt:lpstr>
      <vt:lpstr>Διαχειρηστής-Λειτουργία 4-JSON export</vt:lpstr>
      <vt:lpstr>Διαχειρηστής-Λειτουργία 4-XML export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2</vt:lpstr>
      <vt:lpstr>Χρήστης-Λειτουργία 3</vt:lpstr>
      <vt:lpstr>Χρήστης- Λειτουργία 3 </vt:lpstr>
      <vt:lpstr>Χρήστης- Λειτουργία 3 </vt:lpstr>
      <vt:lpstr>Χρήστης-Λειτουργία 3</vt:lpstr>
      <vt:lpstr>Χρήστης-Λειτουργία 3 Σημείωση: Τα παρακάτω διαγράμματα έχουν παραχθεί βάση των τιμών των πεδίων  Έτος και Μήνας που έχει επιλέξει ο χρήστης.</vt:lpstr>
      <vt:lpstr>Χρήστης- Λειτουργία 4 </vt:lpstr>
      <vt:lpstr>Χρήστης-Λειτουργία 4</vt:lpstr>
      <vt:lpstr>Χρήστης- Λειτουργία 4 </vt:lpstr>
      <vt:lpstr>Χρήστης- Λειτουργία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Μέλη Ομάδας</dc:title>
  <dc:creator>CantTouchThis</dc:creator>
  <cp:lastModifiedBy>ΑΔΑΜΟΠΟΥΛΟΣ ΚΩΝΣΤΑΝΤΙΝΟΣ</cp:lastModifiedBy>
  <cp:revision>55</cp:revision>
  <dcterms:created xsi:type="dcterms:W3CDTF">2020-08-21T06:16:24Z</dcterms:created>
  <dcterms:modified xsi:type="dcterms:W3CDTF">2020-08-25T10:41:32Z</dcterms:modified>
</cp:coreProperties>
</file>